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597" r:id="rId3"/>
    <p:sldId id="345" r:id="rId4"/>
    <p:sldId id="656" r:id="rId5"/>
    <p:sldId id="657" r:id="rId6"/>
    <p:sldId id="659" r:id="rId7"/>
    <p:sldId id="658" r:id="rId8"/>
    <p:sldId id="661" r:id="rId9"/>
    <p:sldId id="646" r:id="rId10"/>
    <p:sldId id="649" r:id="rId11"/>
    <p:sldId id="651" r:id="rId12"/>
    <p:sldId id="652" r:id="rId13"/>
    <p:sldId id="639" r:id="rId14"/>
    <p:sldId id="619" r:id="rId15"/>
    <p:sldId id="645" r:id="rId16"/>
    <p:sldId id="662" r:id="rId17"/>
    <p:sldId id="602" r:id="rId18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7B98A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7" autoAdjust="0"/>
    <p:restoredTop sz="86693" autoAdjust="0"/>
  </p:normalViewPr>
  <p:slideViewPr>
    <p:cSldViewPr snapToGrid="0" snapToObjects="1">
      <p:cViewPr varScale="1">
        <p:scale>
          <a:sx n="81" d="100"/>
          <a:sy n="81" d="100"/>
        </p:scale>
        <p:origin x="6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F90A2-D9B3-B147-86A6-8ADAA0F76566}" type="datetimeFigureOut">
              <a:rPr lang="nb-NO" smtClean="0"/>
              <a:t>28.03.2022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FBF5A-3740-7549-A80E-E7BEA2B7E3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3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Tekniske geofag kombinerer ingeniørfag med geofag for å løse geologirelaterte problemstillinger. Du lærer om geologi, mineralogi, geofysikk, matematikk, datateknologi, kjemi, mineralproduksjon, mineralressursforvaltning, grunnvann, løsmasser, skred, bergmekanikk og stabilitet av tunneler, bergrom og fjellskråninger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881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Tekniske geofag kombinerer ingeniørfag med geofag for å løse geologirelaterte problemstillinger. Du lærer om geologi, mineralogi, geofysikk, matematikk, datateknologi, kjemi, mineralproduksjon, mineralressursforvaltning, grunnvann, løsmasser, skred, bergmekanikk og stabilitet av tunneler, bergrom og fjellskråninger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789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5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20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BF5A-3740-7549-A80E-E7BEA2B7E39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01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BF5A-3740-7549-A80E-E7BEA2B7E39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20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Ekskursjoner: Alta feltkurs, </a:t>
            </a:r>
          </a:p>
          <a:p>
            <a:endParaRPr lang="nb-NO" dirty="0"/>
          </a:p>
          <a:p>
            <a:r>
              <a:rPr lang="nb-NO" dirty="0"/>
              <a:t>Arrangementer: </a:t>
            </a:r>
            <a:r>
              <a:rPr lang="nb-NO" dirty="0" err="1"/>
              <a:t>Berserennet</a:t>
            </a:r>
            <a:r>
              <a:rPr lang="nb-NO" dirty="0"/>
              <a:t>, </a:t>
            </a:r>
          </a:p>
          <a:p>
            <a:r>
              <a:rPr lang="nb-NO" dirty="0"/>
              <a:t>Turer: </a:t>
            </a:r>
            <a:r>
              <a:rPr lang="nb-NO" dirty="0" err="1"/>
              <a:t>Solantur</a:t>
            </a:r>
            <a:r>
              <a:rPr lang="nb-NO" dirty="0"/>
              <a:t>, Åre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72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 1: TBM Follobanen</a:t>
            </a:r>
          </a:p>
          <a:p>
            <a:endParaRPr lang="nb-NO" dirty="0"/>
          </a:p>
          <a:p>
            <a:r>
              <a:rPr lang="nb-NO" dirty="0"/>
              <a:t>Bilde 2: Dagbrudd hos Brønnøy Kalk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876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BF5A-3740-7549-A80E-E7BEA2B7E39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13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 1: TBM Follobanen</a:t>
            </a:r>
          </a:p>
          <a:p>
            <a:endParaRPr lang="nb-NO" dirty="0"/>
          </a:p>
          <a:p>
            <a:r>
              <a:rPr lang="nb-NO" dirty="0"/>
              <a:t>Bilde 2: Dagbrudd hos Brønnøy Kalk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72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42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541842" y="466706"/>
            <a:ext cx="4760912" cy="28544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3509E"/>
                </a:solidFill>
                <a:latin typeface="NTNU-DIN NTNU-DIN-Regular" charset="0"/>
                <a:ea typeface="NTNU-DIN NTNU-DIN-Regular" charset="0"/>
                <a:cs typeface="NTNU-DIN NTNU-DIN-Regular" charset="0"/>
              </a:defRPr>
            </a:lvl1pPr>
          </a:lstStyle>
          <a:p>
            <a:r>
              <a:rPr lang="nb-NO"/>
              <a:t>Studietilbud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541842" y="1109097"/>
            <a:ext cx="2067352" cy="1341471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rgbClr val="03509E"/>
                </a:solidFill>
                <a:latin typeface="NTNU-DIN NTNU-DIN-Regular" charset="0"/>
                <a:ea typeface="NTNU-DIN NTNU-DIN-Regular" charset="0"/>
                <a:cs typeface="NTNU-DIN NTNU-DIN-Regular" charset="0"/>
              </a:defRPr>
            </a:lvl1pPr>
          </a:lstStyle>
          <a:p>
            <a:pPr lvl="0"/>
            <a:r>
              <a:rPr lang="nb-NO"/>
              <a:t>Her er det plass til brødtekst Et ex evel molorem oluptae lis re, volores </a:t>
            </a:r>
          </a:p>
        </p:txBody>
      </p:sp>
    </p:spTree>
    <p:extLst>
      <p:ext uri="{BB962C8B-B14F-4D97-AF65-F5344CB8AC3E}">
        <p14:creationId xmlns:p14="http://schemas.microsoft.com/office/powerpoint/2010/main" val="332063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1" y="4815936"/>
            <a:ext cx="342081" cy="273844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485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361377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4815936"/>
            <a:ext cx="426966" cy="27384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205979"/>
            <a:ext cx="82296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19" y="1444342"/>
            <a:ext cx="4040188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68045" y="964522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68045" y="1444342"/>
            <a:ext cx="4041775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218" y="964521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23849" y="205979"/>
            <a:ext cx="8458815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3849" y="936523"/>
            <a:ext cx="8458815" cy="365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3180" y="4800918"/>
            <a:ext cx="2520045" cy="2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hyperlink" Target="https://www.youtube.com/watch?v=gcuX4N1tut4&amp;ab_channel=NTNU" TargetMode="External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231A014-847E-476F-B07E-ADA0E8ED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34"/>
            <a:ext cx="9144000" cy="6665963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514956" y="1775798"/>
            <a:ext cx="8114088" cy="646331"/>
          </a:xfrm>
        </p:spPr>
        <p:txBody>
          <a:bodyPr/>
          <a:lstStyle/>
          <a:p>
            <a:pPr algn="ctr"/>
            <a:r>
              <a:rPr lang="nb-NO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Tekniske Geofag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6" y="494082"/>
            <a:ext cx="5406359" cy="433297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15A3A90-5814-6448-8310-2805F3C5F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56" y="2318766"/>
            <a:ext cx="8114089" cy="598097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Norges teknisk-naturvitenskapelige universitet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7114" y="328225"/>
            <a:ext cx="4537538" cy="761723"/>
          </a:xfrm>
        </p:spPr>
        <p:txBody>
          <a:bodyPr>
            <a:normAutofit/>
          </a:bodyPr>
          <a:lstStyle/>
          <a:p>
            <a:r>
              <a:rPr lang="nb-NO" sz="3000" dirty="0"/>
              <a:t>Arbeidsmuligheter</a:t>
            </a:r>
            <a:endParaRPr lang="nb-NO" sz="1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7114" y="961086"/>
            <a:ext cx="4537539" cy="4052015"/>
          </a:xfrm>
        </p:spPr>
        <p:txBody>
          <a:bodyPr>
            <a:normAutofit/>
          </a:bodyPr>
          <a:lstStyle/>
          <a:p>
            <a:r>
              <a:rPr lang="nb-NO" sz="1800" dirty="0"/>
              <a:t>Svært ettertraktet utdanning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Ingeniør- og miljøgeologi:</a:t>
            </a:r>
          </a:p>
          <a:p>
            <a:pPr lvl="1"/>
            <a:r>
              <a:rPr lang="nb-NO" sz="1400" dirty="0"/>
              <a:t>Tunnelutbygning (transport, vannkraft)</a:t>
            </a:r>
          </a:p>
          <a:p>
            <a:pPr lvl="1"/>
            <a:r>
              <a:rPr lang="nb-NO" sz="1400" dirty="0"/>
              <a:t>Varmebrønner</a:t>
            </a:r>
          </a:p>
          <a:p>
            <a:pPr lvl="1"/>
            <a:r>
              <a:rPr lang="nb-NO" sz="1400" dirty="0"/>
              <a:t>Grunnvannshåndtering</a:t>
            </a:r>
          </a:p>
          <a:p>
            <a:r>
              <a:rPr lang="nb-NO" sz="1800" dirty="0"/>
              <a:t>Mineralproduksjon og teknisk ressursgeologi:</a:t>
            </a:r>
          </a:p>
          <a:p>
            <a:pPr lvl="1"/>
            <a:r>
              <a:rPr lang="nb-NO" sz="1400" dirty="0"/>
              <a:t>Utvinning av mineralressurser</a:t>
            </a:r>
          </a:p>
          <a:p>
            <a:pPr lvl="1"/>
            <a:r>
              <a:rPr lang="nb-NO" sz="1400" dirty="0"/>
              <a:t>Leting etter- og kartlegging av mineralressurser</a:t>
            </a:r>
          </a:p>
          <a:p>
            <a:pPr lvl="1"/>
            <a:r>
              <a:rPr lang="nb-NO" sz="1400" dirty="0"/>
              <a:t>Gruveteknologi</a:t>
            </a:r>
          </a:p>
          <a:p>
            <a:pPr marL="0" indent="0">
              <a:buNone/>
            </a:pPr>
            <a:endParaRPr lang="nb-NO" sz="1575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37E0736-5317-422F-9161-3EA000DB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589" y="-103377"/>
            <a:ext cx="4211007" cy="26234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480599-47C6-4884-924B-66C10AFE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88" y="2520060"/>
            <a:ext cx="4211007" cy="27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71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64318-25FE-40EE-BD3C-1AEFE525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3220"/>
          </a:xfrm>
        </p:spPr>
        <p:txBody>
          <a:bodyPr/>
          <a:lstStyle/>
          <a:p>
            <a:r>
              <a:rPr lang="en-US" sz="2800" err="1"/>
              <a:t>Arbeidsmuligheter</a:t>
            </a:r>
            <a:r>
              <a:rPr lang="en-US" sz="2800"/>
              <a:t>: </a:t>
            </a:r>
            <a:r>
              <a:rPr lang="nb-NO" sz="2800" b="0"/>
              <a:t>Ingeniør- og miljøgeologi</a:t>
            </a:r>
            <a:endParaRPr lang="en-US" sz="2800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65B05D61-E5E3-4DAA-8316-F75F2773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1" y="2461393"/>
            <a:ext cx="2743200" cy="1128045"/>
          </a:xfrm>
          <a:prstGeom prst="rect">
            <a:avLst/>
          </a:prstGeom>
        </p:spPr>
      </p:pic>
      <p:pic>
        <p:nvPicPr>
          <p:cNvPr id="4" name="Picture 4" descr="Text, logo, company name&#10;&#10;Description automatically generated">
            <a:extLst>
              <a:ext uri="{FF2B5EF4-FFF2-40B4-BE49-F238E27FC236}">
                <a16:creationId xmlns:a16="http://schemas.microsoft.com/office/drawing/2014/main" id="{3F48F5EF-7D9B-42D3-A320-19558A8E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624" y="1076867"/>
            <a:ext cx="2743200" cy="2759432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2B6197B1-035E-4996-8A22-0BB039541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2" y="917076"/>
            <a:ext cx="2743200" cy="1365069"/>
          </a:xfrm>
          <a:prstGeom prst="rect">
            <a:avLst/>
          </a:prstGeom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D4E56-F8B7-48C4-B610-23E4F8A45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875" y="782523"/>
            <a:ext cx="3656421" cy="193765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C955C4-3E25-4F1B-833B-E41DFCFFB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957" y="3772978"/>
            <a:ext cx="2743200" cy="1371600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9056A7AB-4CCB-407F-979A-9915461D4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589" y="4391239"/>
            <a:ext cx="2743200" cy="3938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038A115-3EE5-4EF3-AB8E-7C62BF88F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457" y="3528018"/>
            <a:ext cx="2743200" cy="56755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039C839-A838-4BB7-BE4B-B80E62F43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8588" y="2404912"/>
            <a:ext cx="1600200" cy="851260"/>
          </a:xfrm>
          <a:prstGeom prst="rect">
            <a:avLst/>
          </a:prstGeom>
        </p:spPr>
      </p:pic>
      <p:pic>
        <p:nvPicPr>
          <p:cNvPr id="13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3B5B46E-0633-417E-8D4F-A713FD2B2A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390" y="3906057"/>
            <a:ext cx="1492370" cy="771170"/>
          </a:xfrm>
          <a:prstGeom prst="rect">
            <a:avLst/>
          </a:prstGeom>
        </p:spPr>
      </p:pic>
      <p:pic>
        <p:nvPicPr>
          <p:cNvPr id="14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9FAC4D-FE03-41CE-A757-1E246D6130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31" y="3604132"/>
            <a:ext cx="1190446" cy="598642"/>
          </a:xfrm>
          <a:prstGeom prst="rect">
            <a:avLst/>
          </a:prstGeom>
        </p:spPr>
      </p:pic>
      <p:pic>
        <p:nvPicPr>
          <p:cNvPr id="15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1367525B-4F51-4CC9-A779-7928917FAF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0777" y="3151245"/>
            <a:ext cx="1718814" cy="8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3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2A26-2895-4373-9747-C1D5DE2B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00110"/>
          </a:xfrm>
        </p:spPr>
        <p:txBody>
          <a:bodyPr/>
          <a:lstStyle/>
          <a:p>
            <a:r>
              <a:rPr lang="en-US" sz="2000" err="1"/>
              <a:t>Arbeidsmuligheter</a:t>
            </a:r>
            <a:r>
              <a:rPr lang="en-US" sz="2000"/>
              <a:t>: </a:t>
            </a:r>
            <a:r>
              <a:rPr lang="nb-NO" sz="2000" b="0"/>
              <a:t>Mineralproduksjon og teknisk ressursgeologi</a:t>
            </a:r>
            <a:endParaRPr lang="en-US" sz="2000"/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0621DAE-CE5B-44F5-A18B-02130A07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7" y="693838"/>
            <a:ext cx="3120272" cy="1481607"/>
          </a:xfrm>
          <a:prstGeom prst="rect">
            <a:avLst/>
          </a:prstGeom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BF97BF-37D9-4C0A-A0FD-DC2146967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0000">
            <a:off x="1017454" y="2660572"/>
            <a:ext cx="2536989" cy="1342591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2410C324-B322-4618-BB5E-FF4481B27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070" y="837954"/>
            <a:ext cx="2743200" cy="22421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E6810B-AEA2-45F2-BFC6-0B66495E1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07" y="3625213"/>
            <a:ext cx="2743200" cy="96857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C77D776-0ED7-4BED-B382-380F7DCB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837" y="3116738"/>
            <a:ext cx="1985520" cy="1985520"/>
          </a:xfrm>
          <a:prstGeom prst="rect">
            <a:avLst/>
          </a:prstGeom>
        </p:spPr>
      </p:pic>
      <p:pic>
        <p:nvPicPr>
          <p:cNvPr id="8" name="Picture 8" descr="Text, logo&#10;&#10;Description automatically generated">
            <a:extLst>
              <a:ext uri="{FF2B5EF4-FFF2-40B4-BE49-F238E27FC236}">
                <a16:creationId xmlns:a16="http://schemas.microsoft.com/office/drawing/2014/main" id="{899235D6-6514-4546-885A-4E6E75413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627" y="840621"/>
            <a:ext cx="2743200" cy="799186"/>
          </a:xfrm>
          <a:prstGeom prst="rect">
            <a:avLst/>
          </a:prstGeom>
        </p:spPr>
      </p:pic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4453F83-84E8-4731-A458-A812DA464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9622" y="1952786"/>
            <a:ext cx="2743200" cy="1426464"/>
          </a:xfrm>
          <a:prstGeom prst="rect">
            <a:avLst/>
          </a:prstGeom>
        </p:spPr>
      </p:pic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2B53FB-CA8C-4F89-B030-D89C56954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8184" y="3257013"/>
            <a:ext cx="2743200" cy="1952423"/>
          </a:xfrm>
          <a:prstGeom prst="rect">
            <a:avLst/>
          </a:prstGeom>
        </p:spPr>
      </p:pic>
      <p:pic>
        <p:nvPicPr>
          <p:cNvPr id="12" name="Picture 12" descr="Logo&#10;&#10;Description automatically generated">
            <a:extLst>
              <a:ext uri="{FF2B5EF4-FFF2-40B4-BE49-F238E27FC236}">
                <a16:creationId xmlns:a16="http://schemas.microsoft.com/office/drawing/2014/main" id="{E1E0C0B6-0DBE-4AB3-9FDD-2BCDA546A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333" y="1905706"/>
            <a:ext cx="2071540" cy="10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7114" y="328225"/>
            <a:ext cx="4537538" cy="761723"/>
          </a:xfrm>
        </p:spPr>
        <p:txBody>
          <a:bodyPr>
            <a:normAutofit/>
          </a:bodyPr>
          <a:lstStyle/>
          <a:p>
            <a:r>
              <a:rPr lang="nb-NO" sz="3000" dirty="0"/>
              <a:t>Felt/turer</a:t>
            </a:r>
            <a:endParaRPr lang="nb-NO" sz="1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7114" y="961086"/>
            <a:ext cx="4537539" cy="4052015"/>
          </a:xfrm>
        </p:spPr>
        <p:txBody>
          <a:bodyPr>
            <a:normAutofit/>
          </a:bodyPr>
          <a:lstStyle/>
          <a:p>
            <a:r>
              <a:rPr lang="nb-NO" sz="1800" dirty="0" err="1"/>
              <a:t>Hovedekskursjon</a:t>
            </a:r>
            <a:r>
              <a:rPr lang="nb-NO" sz="1800" dirty="0"/>
              <a:t> 4.klasse: (Brasil i 2019)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Alta feltkurs</a:t>
            </a:r>
          </a:p>
          <a:p>
            <a:endParaRPr lang="nb-NO" sz="1800" dirty="0"/>
          </a:p>
          <a:p>
            <a:r>
              <a:rPr lang="nb-NO" sz="1800" dirty="0"/>
              <a:t>(… andre relevante turer og ekskursjoner)</a:t>
            </a:r>
            <a:endParaRPr lang="nb-NO" sz="1575" dirty="0"/>
          </a:p>
          <a:p>
            <a:endParaRPr lang="nb-NO" sz="1575" dirty="0"/>
          </a:p>
          <a:p>
            <a:endParaRPr lang="nb-NO" sz="1800" dirty="0"/>
          </a:p>
        </p:txBody>
      </p:sp>
      <p:pic>
        <p:nvPicPr>
          <p:cNvPr id="6" name="Bilde 5" descr="Et bilde som inneholder stein&#10;&#10;Automatisk generert beskrivelse">
            <a:extLst>
              <a:ext uri="{FF2B5EF4-FFF2-40B4-BE49-F238E27FC236}">
                <a16:creationId xmlns:a16="http://schemas.microsoft.com/office/drawing/2014/main" id="{3CF7190A-E0C5-4F91-AE40-CD07AE8E8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5"/>
          <a:stretch/>
        </p:blipFill>
        <p:spPr>
          <a:xfrm rot="5400000">
            <a:off x="4700040" y="699540"/>
            <a:ext cx="5143500" cy="37444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205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7377" y="562174"/>
            <a:ext cx="6595618" cy="994172"/>
          </a:xfrm>
        </p:spPr>
        <p:txBody>
          <a:bodyPr>
            <a:normAutofit/>
          </a:bodyPr>
          <a:lstStyle/>
          <a:p>
            <a:pPr>
              <a:spcAft>
                <a:spcPts val="1350"/>
              </a:spcAft>
            </a:pPr>
            <a:r>
              <a:rPr lang="nb-NO" sz="1600" dirty="0">
                <a:hlinkClick r:id="rId5"/>
              </a:rPr>
              <a:t>Studer tekniske geofag og geologi | NTNU - </a:t>
            </a:r>
            <a:r>
              <a:rPr lang="nb-NO" sz="1600" dirty="0" err="1">
                <a:hlinkClick r:id="rId5"/>
              </a:rPr>
              <a:t>YouTube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48C51FF-58D8-4EC4-A264-D910592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525" y="1280949"/>
            <a:ext cx="6318949" cy="3300377"/>
          </a:xfrm>
          <a:prstGeom prst="rect">
            <a:avLst/>
          </a:prstGeom>
        </p:spPr>
      </p:pic>
      <p:pic>
        <p:nvPicPr>
          <p:cNvPr id="3" name="yt5s.com-Studer tekniske geofag og geologi _ NTNU">
            <a:hlinkClick r:id="" action="ppaction://media"/>
            <a:extLst>
              <a:ext uri="{FF2B5EF4-FFF2-40B4-BE49-F238E27FC236}">
                <a16:creationId xmlns:a16="http://schemas.microsoft.com/office/drawing/2014/main" id="{9B71AF23-ED24-4233-B4AE-7E2FD6779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>
          <a:xfrm>
            <a:off x="296597" y="164752"/>
            <a:ext cx="4716275" cy="574102"/>
          </a:xfrm>
        </p:spPr>
        <p:txBody>
          <a:bodyPr>
            <a:normAutofit/>
          </a:bodyPr>
          <a:lstStyle/>
          <a:p>
            <a:r>
              <a:rPr lang="nb-NO" sz="3000" b="0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Opptak</a:t>
            </a:r>
            <a:endParaRPr lang="nb-NO" sz="3000" b="0" dirty="0">
              <a:latin typeface="+mn-lt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4294967295"/>
          </p:nvPr>
        </p:nvSpPr>
        <p:spPr>
          <a:xfrm>
            <a:off x="6424204" y="2328981"/>
            <a:ext cx="2221618" cy="2942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>
          <a:xfrm>
            <a:off x="296597" y="1113675"/>
            <a:ext cx="3884243" cy="37123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1575" dirty="0"/>
              <a:t>Matematikk R1 og R2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Fysikk 1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Karakter 4 eller bedre i R2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Alternativt: Geologi realfag med mulighet for internbytte</a:t>
            </a:r>
          </a:p>
        </p:txBody>
      </p:sp>
      <p:pic>
        <p:nvPicPr>
          <p:cNvPr id="5" name="Picture 4" descr="Geologistudenter">
            <a:extLst>
              <a:ext uri="{FF2B5EF4-FFF2-40B4-BE49-F238E27FC236}">
                <a16:creationId xmlns:a16="http://schemas.microsoft.com/office/drawing/2014/main" id="{4860826B-1421-4C9E-8979-93521F458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r="39006" b="1"/>
          <a:stretch/>
        </p:blipFill>
        <p:spPr bwMode="auto">
          <a:xfrm>
            <a:off x="4805661" y="35559"/>
            <a:ext cx="4551699" cy="52001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1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2">
            <a:extLst>
              <a:ext uri="{FF2B5EF4-FFF2-40B4-BE49-F238E27FC236}">
                <a16:creationId xmlns:a16="http://schemas.microsoft.com/office/drawing/2014/main" id="{31242F3C-AC5E-4D27-9396-B64A47FB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68" y="1911982"/>
            <a:ext cx="4324547" cy="3136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806D7-34AA-4E20-97A5-CFF32080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 studier </a:t>
            </a:r>
            <a:r>
              <a:rPr lang="en-US" dirty="0" err="1"/>
              <a:t>ved</a:t>
            </a:r>
            <a:r>
              <a:rPr lang="en-US" dirty="0"/>
              <a:t> IGP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A46AD-812A-412E-B85A-2AD715292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0000" tIns="46800" rIns="90000" bIns="46800" rtlCol="0" anchor="t">
            <a:noAutofit/>
          </a:bodyPr>
          <a:lstStyle/>
          <a:p>
            <a:r>
              <a:rPr lang="en-GB" dirty="0" err="1"/>
              <a:t>Petroleumsfag</a:t>
            </a:r>
          </a:p>
          <a:p>
            <a:pPr marL="1028700" lvl="1"/>
            <a:r>
              <a:rPr lang="en-GB" dirty="0" err="1"/>
              <a:t>Masterprogram</a:t>
            </a:r>
            <a:r>
              <a:rPr lang="en-GB" dirty="0"/>
              <a:t> (</a:t>
            </a:r>
            <a:r>
              <a:rPr lang="en-GB" dirty="0" err="1"/>
              <a:t>sivilingeniør</a:t>
            </a:r>
            <a:r>
              <a:rPr lang="en-GB" dirty="0"/>
              <a:t>), 5-årig</a:t>
            </a:r>
            <a:endParaRPr lang="en-US" dirty="0"/>
          </a:p>
          <a:p>
            <a:r>
              <a:rPr lang="en-GB" dirty="0" err="1"/>
              <a:t>Geologi</a:t>
            </a:r>
          </a:p>
          <a:p>
            <a:pPr marL="1028700" lvl="1"/>
            <a:r>
              <a:rPr lang="en-GB" dirty="0"/>
              <a:t>Bachelor 3-årig</a:t>
            </a:r>
            <a:endParaRPr lang="en-US" dirty="0"/>
          </a:p>
          <a:p>
            <a:pPr marL="1028700" lvl="1"/>
            <a:r>
              <a:rPr lang="en-GB" dirty="0" err="1"/>
              <a:t>Evt</a:t>
            </a:r>
            <a:r>
              <a:rPr lang="en-GB" dirty="0"/>
              <a:t>. + 2-årig master</a:t>
            </a:r>
            <a:endParaRPr lang="en-US" dirty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45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17686" y="0"/>
            <a:ext cx="2427770" cy="10005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b-NO" sz="3000" dirty="0">
                <a:solidFill>
                  <a:schemeClr val="tx1"/>
                </a:solidFill>
                <a:latin typeface="+mn-lt"/>
              </a:rPr>
              <a:t>Studiebyen </a:t>
            </a:r>
            <a:br>
              <a:rPr lang="nb-NO" sz="3000" dirty="0">
                <a:solidFill>
                  <a:schemeClr val="tx1"/>
                </a:solidFill>
                <a:latin typeface="+mn-lt"/>
              </a:rPr>
            </a:br>
            <a:r>
              <a:rPr lang="nb-NO" sz="3000" dirty="0">
                <a:solidFill>
                  <a:schemeClr val="tx1"/>
                </a:solidFill>
                <a:latin typeface="+mn-lt"/>
              </a:rPr>
              <a:t>Trondheim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81321" y="1136216"/>
            <a:ext cx="3625199" cy="44568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b-NO" sz="1700" dirty="0"/>
              <a:t>Veldig godt studiemiljø i Trondheim! </a:t>
            </a:r>
          </a:p>
          <a:p>
            <a:pPr>
              <a:spcBef>
                <a:spcPct val="20000"/>
              </a:spcBef>
              <a:buFont typeface="Arial"/>
            </a:pPr>
            <a:endParaRPr lang="nb-NO" sz="1700" dirty="0">
              <a:latin typeface="Arial"/>
              <a:cs typeface="Arial"/>
            </a:endParaRPr>
          </a:p>
          <a:p>
            <a:pPr>
              <a:spcBef>
                <a:spcPct val="20000"/>
              </a:spcBef>
              <a:buFont typeface="Arial"/>
            </a:pPr>
            <a:r>
              <a:rPr lang="nb-NO" sz="1700" dirty="0">
                <a:latin typeface="Arial"/>
                <a:cs typeface="Arial"/>
              </a:rPr>
              <a:t>Mange studenter - mange muligheter til å engasjere seg i studentfrivilligheten i Trondheim.</a:t>
            </a:r>
          </a:p>
          <a:p>
            <a:pPr marL="800100" lvl="1" indent="-342900">
              <a:spcBef>
                <a:spcPct val="20000"/>
              </a:spcBef>
            </a:pPr>
            <a:r>
              <a:rPr lang="nb-NO" sz="1700" dirty="0" err="1">
                <a:latin typeface="Arial"/>
                <a:cs typeface="Arial"/>
              </a:rPr>
              <a:t>Bergstuderendes</a:t>
            </a:r>
            <a:r>
              <a:rPr lang="nb-NO" sz="1700" dirty="0">
                <a:latin typeface="Arial"/>
                <a:cs typeface="Arial"/>
              </a:rPr>
              <a:t> forening</a:t>
            </a:r>
          </a:p>
          <a:p>
            <a:pPr marL="800100" lvl="1" indent="-342900">
              <a:spcBef>
                <a:spcPct val="20000"/>
              </a:spcBef>
            </a:pPr>
            <a:r>
              <a:rPr lang="nb-NO" sz="1700" dirty="0">
                <a:latin typeface="Arial"/>
                <a:cs typeface="Arial"/>
              </a:rPr>
              <a:t>Studentersamfundet </a:t>
            </a:r>
          </a:p>
          <a:p>
            <a:pPr marL="800100" lvl="1" indent="-342900">
              <a:spcBef>
                <a:spcPct val="20000"/>
              </a:spcBef>
            </a:pPr>
            <a:r>
              <a:rPr lang="nb-NO" sz="1700" dirty="0">
                <a:latin typeface="Arial"/>
                <a:cs typeface="Arial"/>
              </a:rPr>
              <a:t>NTNUI </a:t>
            </a:r>
          </a:p>
          <a:p>
            <a:pPr marL="800100" lvl="1" indent="-342900">
              <a:spcBef>
                <a:spcPct val="20000"/>
              </a:spcBef>
            </a:pPr>
            <a:r>
              <a:rPr lang="nb-NO" sz="1700" dirty="0">
                <a:latin typeface="Arial"/>
                <a:cs typeface="Arial"/>
              </a:rPr>
              <a:t>Og mange andre organisasjoner og grupper!</a:t>
            </a:r>
          </a:p>
        </p:txBody>
      </p:sp>
      <p:pic>
        <p:nvPicPr>
          <p:cNvPr id="1026" name="Picture 2" descr="NTNU gir 40 millioner til nybygg for Studentersamfundet | NTNU Nyheter">
            <a:extLst>
              <a:ext uri="{FF2B5EF4-FFF2-40B4-BE49-F238E27FC236}">
                <a16:creationId xmlns:a16="http://schemas.microsoft.com/office/drawing/2014/main" id="{00EE550D-65B8-4FB4-B81E-91FD8A9A4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r="12153"/>
          <a:stretch/>
        </p:blipFill>
        <p:spPr bwMode="auto">
          <a:xfrm>
            <a:off x="3952240" y="0"/>
            <a:ext cx="62789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87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>
          <a:xfrm>
            <a:off x="296597" y="164752"/>
            <a:ext cx="4716275" cy="574102"/>
          </a:xfrm>
        </p:spPr>
        <p:txBody>
          <a:bodyPr>
            <a:normAutofit/>
          </a:bodyPr>
          <a:lstStyle/>
          <a:p>
            <a:r>
              <a:rPr lang="nb-NO" sz="3000" b="0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Generelt om studiet</a:t>
            </a:r>
            <a:endParaRPr lang="nb-NO" sz="3000" b="0" dirty="0">
              <a:latin typeface="+mn-lt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4294967295"/>
          </p:nvPr>
        </p:nvSpPr>
        <p:spPr>
          <a:xfrm>
            <a:off x="6424204" y="2328981"/>
            <a:ext cx="2221618" cy="2942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>
          <a:xfrm>
            <a:off x="280449" y="987161"/>
            <a:ext cx="4558470" cy="37123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1575" dirty="0"/>
              <a:t>5-årig sivilingeniør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Anvendt geologi/ingeniørfag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Ekskursjoner/praktisk arbeid</a:t>
            </a:r>
          </a:p>
          <a:p>
            <a:pPr>
              <a:lnSpc>
                <a:spcPct val="150000"/>
              </a:lnSpc>
            </a:pPr>
            <a:r>
              <a:rPr lang="nb-NO" sz="1575" dirty="0"/>
              <a:t>Retninger</a:t>
            </a:r>
          </a:p>
          <a:p>
            <a:pPr lvl="1">
              <a:lnSpc>
                <a:spcPct val="150000"/>
              </a:lnSpc>
            </a:pPr>
            <a:r>
              <a:rPr lang="nb-NO" sz="1175" dirty="0"/>
              <a:t>Mineralproduksjon og teknisk ressursgeologi</a:t>
            </a:r>
          </a:p>
          <a:p>
            <a:pPr lvl="1">
              <a:lnSpc>
                <a:spcPct val="150000"/>
              </a:lnSpc>
            </a:pPr>
            <a:r>
              <a:rPr lang="nb-NO" sz="1175" dirty="0"/>
              <a:t>Ingeniør- og miljøgeologi</a:t>
            </a:r>
          </a:p>
          <a:p>
            <a:pPr>
              <a:lnSpc>
                <a:spcPct val="150000"/>
              </a:lnSpc>
            </a:pPr>
            <a:endParaRPr lang="nb-NO" sz="1575" dirty="0"/>
          </a:p>
        </p:txBody>
      </p:sp>
      <p:pic>
        <p:nvPicPr>
          <p:cNvPr id="5" name="Bilde 4" descr="Et bilde som inneholder person, utendørs, tre, bakke&#10;&#10;Automatisk generert beskrivelse">
            <a:extLst>
              <a:ext uri="{FF2B5EF4-FFF2-40B4-BE49-F238E27FC236}">
                <a16:creationId xmlns:a16="http://schemas.microsoft.com/office/drawing/2014/main" id="{45EDDFCC-05F1-4AF9-919D-575EFB2B3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8" r="23638" b="1"/>
          <a:stretch/>
        </p:blipFill>
        <p:spPr>
          <a:xfrm>
            <a:off x="4190977" y="-14710"/>
            <a:ext cx="5217161" cy="515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72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BBA7560-2040-435D-B128-4403DA75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4899134" cy="584775"/>
          </a:xfrm>
        </p:spPr>
        <p:txBody>
          <a:bodyPr/>
          <a:lstStyle/>
          <a:p>
            <a:r>
              <a:rPr lang="nb-NO" sz="3200" dirty="0"/>
              <a:t>Studiets Oppbygning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7A4A78-9806-4A08-A2F2-7FDAAEC35F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1. </a:t>
            </a:r>
            <a:r>
              <a:rPr lang="en-US" dirty="0" err="1"/>
              <a:t>og</a:t>
            </a:r>
            <a:r>
              <a:rPr lang="en-US" dirty="0"/>
              <a:t> 2. </a:t>
            </a:r>
            <a:r>
              <a:rPr lang="en-US" dirty="0" err="1"/>
              <a:t>år</a:t>
            </a:r>
            <a:r>
              <a:rPr lang="en-US" dirty="0"/>
              <a:t>: </a:t>
            </a:r>
            <a:r>
              <a:rPr lang="en-US" dirty="0" err="1"/>
              <a:t>Generelle</a:t>
            </a:r>
            <a:r>
              <a:rPr lang="en-US" dirty="0"/>
              <a:t> </a:t>
            </a:r>
            <a:r>
              <a:rPr lang="en-US" dirty="0" err="1"/>
              <a:t>realfag</a:t>
            </a:r>
            <a:r>
              <a:rPr lang="en-US" dirty="0"/>
              <a:t>, </a:t>
            </a:r>
            <a:r>
              <a:rPr lang="en-US" dirty="0" err="1"/>
              <a:t>ingeniør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geologi</a:t>
            </a:r>
            <a:endParaRPr lang="en-US" dirty="0"/>
          </a:p>
          <a:p>
            <a:pPr lvl="1"/>
            <a:r>
              <a:rPr lang="en-US" dirty="0"/>
              <a:t>3. </a:t>
            </a:r>
            <a:r>
              <a:rPr lang="en-US" dirty="0" err="1"/>
              <a:t>år</a:t>
            </a:r>
            <a:r>
              <a:rPr lang="en-US" dirty="0"/>
              <a:t>: </a:t>
            </a:r>
            <a:r>
              <a:rPr lang="en-US" dirty="0" err="1"/>
              <a:t>Valg</a:t>
            </a:r>
            <a:r>
              <a:rPr lang="en-US" dirty="0"/>
              <a:t> av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hovedretning</a:t>
            </a:r>
            <a:endParaRPr lang="en-US" dirty="0"/>
          </a:p>
          <a:p>
            <a:pPr lvl="1"/>
            <a:r>
              <a:rPr lang="en-US" dirty="0"/>
              <a:t>4. </a:t>
            </a:r>
            <a:r>
              <a:rPr lang="en-US" dirty="0" err="1"/>
              <a:t>og</a:t>
            </a:r>
            <a:r>
              <a:rPr lang="en-US" dirty="0"/>
              <a:t> 5. </a:t>
            </a:r>
            <a:r>
              <a:rPr lang="en-US" dirty="0" err="1"/>
              <a:t>år</a:t>
            </a:r>
            <a:r>
              <a:rPr lang="en-US" dirty="0"/>
              <a:t>: </a:t>
            </a:r>
            <a:r>
              <a:rPr lang="en-US" dirty="0" err="1"/>
              <a:t>Valg</a:t>
            </a:r>
            <a:r>
              <a:rPr lang="en-US" dirty="0"/>
              <a:t> av </a:t>
            </a:r>
            <a:r>
              <a:rPr lang="en-US" dirty="0" err="1"/>
              <a:t>hovedprofil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86428" y="1200701"/>
            <a:ext cx="4653503" cy="3510643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nb-NO" sz="1575" dirty="0">
              <a:cs typeface="Arial"/>
            </a:endParaRPr>
          </a:p>
        </p:txBody>
      </p:sp>
      <p:pic>
        <p:nvPicPr>
          <p:cNvPr id="6" name="Bilde 5" descr="Et bilde som inneholder utendørs, himmel, snø, natur&#10;&#10;Automatisk generert beskrivelse">
            <a:extLst>
              <a:ext uri="{FF2B5EF4-FFF2-40B4-BE49-F238E27FC236}">
                <a16:creationId xmlns:a16="http://schemas.microsoft.com/office/drawing/2014/main" id="{1D5347C0-B236-474C-8728-D77529A2B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5" r="2" b="2"/>
          <a:stretch/>
        </p:blipFill>
        <p:spPr>
          <a:xfrm>
            <a:off x="5110703" y="0"/>
            <a:ext cx="4494770" cy="513508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52895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49ED-5236-4621-8ACF-0A2AE121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46331"/>
          </a:xfrm>
        </p:spPr>
        <p:txBody>
          <a:bodyPr/>
          <a:lstStyle/>
          <a:p>
            <a:r>
              <a:rPr lang="en-US" err="1"/>
              <a:t>Ingeniør</a:t>
            </a:r>
            <a:r>
              <a:rPr lang="en-US"/>
              <a:t>-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miljøgeologi</a:t>
            </a:r>
          </a:p>
        </p:txBody>
      </p:sp>
      <p:pic>
        <p:nvPicPr>
          <p:cNvPr id="5" name="Picture 5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64FB10C6-B593-468B-9479-F2CFECFBED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560" y="1106827"/>
            <a:ext cx="5702673" cy="1068200"/>
          </a:xfrm>
        </p:spPr>
      </p:pic>
      <p:pic>
        <p:nvPicPr>
          <p:cNvPr id="6" name="Picture 6" descr="A picture containing outdoor, tree, rock, nature&#10;&#10;Description automatically generated">
            <a:extLst>
              <a:ext uri="{FF2B5EF4-FFF2-40B4-BE49-F238E27FC236}">
                <a16:creationId xmlns:a16="http://schemas.microsoft.com/office/drawing/2014/main" id="{AAC2CC6C-1F0E-4F6D-92F6-F798880FF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4813" y="2322248"/>
            <a:ext cx="4038600" cy="2271712"/>
          </a:xfrm>
        </p:spPr>
      </p:pic>
      <p:pic>
        <p:nvPicPr>
          <p:cNvPr id="7" name="Picture 7" descr="A picture containing outdoor, snow, sky, snowmobile&#10;&#10;Description automatically generated">
            <a:extLst>
              <a:ext uri="{FF2B5EF4-FFF2-40B4-BE49-F238E27FC236}">
                <a16:creationId xmlns:a16="http://schemas.microsoft.com/office/drawing/2014/main" id="{32D16776-D2C1-40EE-A9C4-9646D2B71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730" y="373930"/>
            <a:ext cx="2743200" cy="1829281"/>
          </a:xfrm>
          <a:prstGeom prst="rect">
            <a:avLst/>
          </a:prstGeom>
        </p:spPr>
      </p:pic>
      <p:pic>
        <p:nvPicPr>
          <p:cNvPr id="8" name="Picture 8" descr="A picture containing outdoor, way, road, bridge&#10;&#10;Description automatically generated">
            <a:extLst>
              <a:ext uri="{FF2B5EF4-FFF2-40B4-BE49-F238E27FC236}">
                <a16:creationId xmlns:a16="http://schemas.microsoft.com/office/drawing/2014/main" id="{C167120F-3653-43DE-9478-17D7D88CA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881" y="2262623"/>
            <a:ext cx="4576312" cy="26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1DED-CB18-48C0-AF98-6F6C10BA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46331"/>
          </a:xfrm>
        </p:spPr>
        <p:txBody>
          <a:bodyPr/>
          <a:lstStyle/>
          <a:p>
            <a:r>
              <a:rPr lang="en-US" err="1"/>
              <a:t>Ingeniør</a:t>
            </a:r>
            <a:r>
              <a:rPr lang="en-US"/>
              <a:t>-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miljøgeologi</a:t>
            </a:r>
          </a:p>
        </p:txBody>
      </p:sp>
      <p:pic>
        <p:nvPicPr>
          <p:cNvPr id="5" name="Picture 5" descr="A picture containing sky, outdoor, water, day&#10;&#10;Description automatically generated">
            <a:extLst>
              <a:ext uri="{FF2B5EF4-FFF2-40B4-BE49-F238E27FC236}">
                <a16:creationId xmlns:a16="http://schemas.microsoft.com/office/drawing/2014/main" id="{11D7FB43-1FAF-4543-82F0-3496D73400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540" y="967036"/>
            <a:ext cx="3143610" cy="2081504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AF91132-80D7-418D-B6DA-C92156D2FB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62068" y="1065951"/>
            <a:ext cx="2809336" cy="1872891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43ABE0D-230C-4B89-8FBF-0F7CB084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259" y="1064542"/>
            <a:ext cx="2743200" cy="1828284"/>
          </a:xfrm>
          <a:prstGeom prst="rect">
            <a:avLst/>
          </a:prstGeom>
        </p:spPr>
      </p:pic>
      <p:pic>
        <p:nvPicPr>
          <p:cNvPr id="8" name="Picture 8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167028F9-8EF6-467F-8DBF-0A852CB17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711" y="3051056"/>
            <a:ext cx="3379398" cy="190967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30557D4-F39A-44B1-A939-B8EE5951F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1" y="3219515"/>
            <a:ext cx="3152954" cy="1454140"/>
          </a:xfrm>
          <a:prstGeom prst="rect">
            <a:avLst/>
          </a:prstGeom>
        </p:spPr>
      </p:pic>
      <p:pic>
        <p:nvPicPr>
          <p:cNvPr id="10" name="Picture 10" descr="A polar bear on an iceberg&#10;&#10;Description automatically generated">
            <a:extLst>
              <a:ext uri="{FF2B5EF4-FFF2-40B4-BE49-F238E27FC236}">
                <a16:creationId xmlns:a16="http://schemas.microsoft.com/office/drawing/2014/main" id="{DD21543D-F938-4BB3-BACB-8AB573D0F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192" y="3217965"/>
            <a:ext cx="2107002" cy="14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5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D664-80BD-4E23-90D2-11EEBCD1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46331"/>
          </a:xfrm>
        </p:spPr>
        <p:txBody>
          <a:bodyPr/>
          <a:lstStyle/>
          <a:p>
            <a:r>
              <a:rPr lang="en-US"/>
              <a:t>4. </a:t>
            </a:r>
            <a:r>
              <a:rPr lang="en-US" err="1"/>
              <a:t>år</a:t>
            </a:r>
            <a:r>
              <a:rPr lang="en-US"/>
              <a:t>: </a:t>
            </a:r>
            <a:r>
              <a:rPr lang="en-US" err="1"/>
              <a:t>Ingeniør</a:t>
            </a:r>
            <a:r>
              <a:rPr lang="en-US"/>
              <a:t>-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miljøgeologi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E323-8DB2-4512-8230-52FCFE4DC1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1. </a:t>
            </a:r>
            <a:r>
              <a:rPr lang="en-US" err="1"/>
              <a:t>Ingeniørgeologi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bergmekanikk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D20A8-B6EC-441B-B0AD-A15AD85FC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491486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2. </a:t>
            </a:r>
            <a:r>
              <a:rPr lang="en-US" err="1"/>
              <a:t>Miljø</a:t>
            </a:r>
            <a:r>
              <a:rPr lang="en-US"/>
              <a:t>-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hydrogeologi</a:t>
            </a:r>
          </a:p>
        </p:txBody>
      </p:sp>
      <p:pic>
        <p:nvPicPr>
          <p:cNvPr id="5" name="Picture 5" descr="A picture containing text, orange, construction, cluttered&#10;&#10;Description automatically generated">
            <a:extLst>
              <a:ext uri="{FF2B5EF4-FFF2-40B4-BE49-F238E27FC236}">
                <a16:creationId xmlns:a16="http://schemas.microsoft.com/office/drawing/2014/main" id="{4B9DB794-A82B-457A-90AF-3CA8BE24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2" y="2216342"/>
            <a:ext cx="2042304" cy="1120572"/>
          </a:xfrm>
          <a:prstGeom prst="rect">
            <a:avLst/>
          </a:prstGeom>
        </p:spPr>
      </p:pic>
      <p:pic>
        <p:nvPicPr>
          <p:cNvPr id="6" name="Picture 6" descr="A picture containing outdoor, ground, mountain, rock&#10;&#10;Description automatically generated">
            <a:extLst>
              <a:ext uri="{FF2B5EF4-FFF2-40B4-BE49-F238E27FC236}">
                <a16:creationId xmlns:a16="http://schemas.microsoft.com/office/drawing/2014/main" id="{6A748C60-8714-4965-B7EF-C12106640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55" y="2212488"/>
            <a:ext cx="2107002" cy="1570383"/>
          </a:xfrm>
          <a:prstGeom prst="rect">
            <a:avLst/>
          </a:prstGeom>
        </p:spPr>
      </p:pic>
      <p:pic>
        <p:nvPicPr>
          <p:cNvPr id="7" name="Picture 7" descr="A picture containing grass, tree, outdoor, nature&#10;&#10;Description automatically generated">
            <a:extLst>
              <a:ext uri="{FF2B5EF4-FFF2-40B4-BE49-F238E27FC236}">
                <a16:creationId xmlns:a16="http://schemas.microsoft.com/office/drawing/2014/main" id="{F5F7543C-A318-460B-BEF1-CFB41493C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" y="3563872"/>
            <a:ext cx="2107002" cy="108891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EFD6219-5F08-4D72-8722-2FDEDDAE3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36" y="3225201"/>
            <a:ext cx="2268747" cy="1755475"/>
          </a:xfrm>
          <a:prstGeom prst="rect">
            <a:avLst/>
          </a:prstGeom>
        </p:spPr>
      </p:pic>
      <p:pic>
        <p:nvPicPr>
          <p:cNvPr id="9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897DB6FB-072C-4F05-8E32-105448226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033" y="3361626"/>
            <a:ext cx="1729597" cy="14826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77C93FE-6588-455D-BA9C-49D64FACC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325" y="1889973"/>
            <a:ext cx="1977607" cy="1180242"/>
          </a:xfrm>
          <a:prstGeom prst="rect">
            <a:avLst/>
          </a:prstGeom>
        </p:spPr>
      </p:pic>
      <p:pic>
        <p:nvPicPr>
          <p:cNvPr id="11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0217D494-D60D-4D73-A10C-51EF8AD9A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985" y="2011117"/>
            <a:ext cx="1858993" cy="948739"/>
          </a:xfrm>
          <a:prstGeom prst="rect">
            <a:avLst/>
          </a:prstGeom>
        </p:spPr>
      </p:pic>
      <p:pic>
        <p:nvPicPr>
          <p:cNvPr id="12" name="Picture 12" descr="A picture containing rock, outdoor, wall, stone&#10;&#10;Description automatically generated">
            <a:extLst>
              <a:ext uri="{FF2B5EF4-FFF2-40B4-BE49-F238E27FC236}">
                <a16:creationId xmlns:a16="http://schemas.microsoft.com/office/drawing/2014/main" id="{1A21D890-B5EE-4B38-8891-D7183F209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8541" y="3873261"/>
            <a:ext cx="2085436" cy="9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9D15-913C-4C97-BD6A-8D8FA7AF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84775"/>
          </a:xfrm>
        </p:spPr>
        <p:txBody>
          <a:bodyPr/>
          <a:lstStyle/>
          <a:p>
            <a:r>
              <a:rPr lang="en-US" sz="3200" b="0" err="1"/>
              <a:t>Mineralproduksjon</a:t>
            </a:r>
            <a:r>
              <a:rPr lang="en-US" sz="3200" b="0"/>
              <a:t> </a:t>
            </a:r>
            <a:r>
              <a:rPr lang="en-US" sz="3200" b="0" err="1"/>
              <a:t>og</a:t>
            </a:r>
            <a:r>
              <a:rPr lang="en-US" sz="3200" b="0"/>
              <a:t> </a:t>
            </a:r>
            <a:r>
              <a:rPr lang="en-US" sz="3200" b="0" err="1"/>
              <a:t>teknisk</a:t>
            </a:r>
            <a:r>
              <a:rPr lang="en-US" sz="3200" b="0"/>
              <a:t> </a:t>
            </a:r>
            <a:r>
              <a:rPr lang="en-US" sz="3200" b="0" err="1"/>
              <a:t>ressursgeologi</a:t>
            </a:r>
            <a:endParaRPr lang="en-US" sz="3200" err="1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A9125FF9-14C3-4983-8F59-B928EE10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36" y="748395"/>
            <a:ext cx="4304513" cy="3223966"/>
          </a:xfrm>
          <a:prstGeom prst="rect">
            <a:avLst/>
          </a:prstGeom>
        </p:spPr>
      </p:pic>
      <p:pic>
        <p:nvPicPr>
          <p:cNvPr id="7" name="Picture 7" descr="A picture containing text, grass, outdoor, ground&#10;&#10;Description automatically generated">
            <a:extLst>
              <a:ext uri="{FF2B5EF4-FFF2-40B4-BE49-F238E27FC236}">
                <a16:creationId xmlns:a16="http://schemas.microsoft.com/office/drawing/2014/main" id="{BED7D289-F76B-4A9D-B069-8AF9F56DA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029" y="1005200"/>
            <a:ext cx="4121870" cy="248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197395-A40A-4A43-AB7D-BF30003CBFF2}"/>
              </a:ext>
            </a:extLst>
          </p:cNvPr>
          <p:cNvSpPr txBox="1"/>
          <p:nvPr/>
        </p:nvSpPr>
        <p:spPr>
          <a:xfrm>
            <a:off x="1348239" y="4136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55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diagram, surface chart&#10;&#10;Description automatically generated">
            <a:extLst>
              <a:ext uri="{FF2B5EF4-FFF2-40B4-BE49-F238E27FC236}">
                <a16:creationId xmlns:a16="http://schemas.microsoft.com/office/drawing/2014/main" id="{818CC6F1-0683-4461-9FC6-D6809DF6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" y="-538"/>
            <a:ext cx="4180787" cy="2687715"/>
          </a:xfrm>
          <a:prstGeom prst="rect">
            <a:avLst/>
          </a:prstGeom>
        </p:spPr>
      </p:pic>
      <p:pic>
        <p:nvPicPr>
          <p:cNvPr id="6" name="Picture 6" descr="A picture containing indoor, factory&#10;&#10;Description automatically generated">
            <a:extLst>
              <a:ext uri="{FF2B5EF4-FFF2-40B4-BE49-F238E27FC236}">
                <a16:creationId xmlns:a16="http://schemas.microsoft.com/office/drawing/2014/main" id="{4A16020F-15DE-4861-84A5-F3CFF0C5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112" y="210265"/>
            <a:ext cx="3079029" cy="2048114"/>
          </a:xfrm>
          <a:prstGeom prst="rect">
            <a:avLst/>
          </a:prstGeom>
        </p:spPr>
      </p:pic>
      <p:pic>
        <p:nvPicPr>
          <p:cNvPr id="7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87D2BAC-6D76-4DA2-97B1-AA0C13EA2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275" y="2348355"/>
            <a:ext cx="2502914" cy="26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7114" y="328225"/>
            <a:ext cx="4537538" cy="761723"/>
          </a:xfrm>
        </p:spPr>
        <p:txBody>
          <a:bodyPr>
            <a:normAutofit/>
          </a:bodyPr>
          <a:lstStyle/>
          <a:p>
            <a:r>
              <a:rPr lang="nb-NO" sz="3000" dirty="0"/>
              <a:t>Studiemiljø</a:t>
            </a:r>
            <a:endParaRPr lang="nb-NO" sz="1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7114" y="961087"/>
            <a:ext cx="4537539" cy="3737038"/>
          </a:xfrm>
        </p:spPr>
        <p:txBody>
          <a:bodyPr>
            <a:normAutofit/>
          </a:bodyPr>
          <a:lstStyle/>
          <a:p>
            <a:r>
              <a:rPr lang="nb-NO" sz="1800" dirty="0"/>
              <a:t>Små klasser (ca. 30 stykker)</a:t>
            </a:r>
          </a:p>
          <a:p>
            <a:r>
              <a:rPr lang="nb-NO" sz="1800" dirty="0"/>
              <a:t>50/50 gutter og jenter</a:t>
            </a:r>
          </a:p>
          <a:p>
            <a:r>
              <a:rPr lang="nb-NO" sz="1800" dirty="0"/>
              <a:t>Undervisning</a:t>
            </a:r>
          </a:p>
          <a:p>
            <a:pPr lvl="1"/>
            <a:r>
              <a:rPr lang="nb-NO" sz="1400" dirty="0"/>
              <a:t>Forelesninger</a:t>
            </a:r>
          </a:p>
          <a:p>
            <a:pPr lvl="1"/>
            <a:r>
              <a:rPr lang="nb-NO" sz="1400" dirty="0"/>
              <a:t>Lab</a:t>
            </a:r>
          </a:p>
          <a:p>
            <a:pPr lvl="1"/>
            <a:r>
              <a:rPr lang="nb-NO" sz="1400" dirty="0"/>
              <a:t>Feltarbeid/ekskursjoner</a:t>
            </a:r>
          </a:p>
          <a:p>
            <a:r>
              <a:rPr lang="nb-NO" sz="1800" dirty="0" err="1"/>
              <a:t>Bergstuderendes</a:t>
            </a:r>
            <a:r>
              <a:rPr lang="nb-NO" sz="1800" dirty="0"/>
              <a:t> forening</a:t>
            </a:r>
          </a:p>
          <a:p>
            <a:pPr lvl="1"/>
            <a:r>
              <a:rPr lang="nb-NO" sz="1400" dirty="0"/>
              <a:t>Arrangementer</a:t>
            </a:r>
          </a:p>
          <a:p>
            <a:pPr lvl="1"/>
            <a:r>
              <a:rPr lang="nb-NO" sz="1400" dirty="0"/>
              <a:t>Turer</a:t>
            </a:r>
          </a:p>
          <a:p>
            <a:r>
              <a:rPr lang="nb-NO" sz="1800" dirty="0"/>
              <a:t>Utveksling</a:t>
            </a:r>
          </a:p>
          <a:p>
            <a:pPr lvl="1"/>
            <a:r>
              <a:rPr lang="nb-NO" sz="1400" dirty="0"/>
              <a:t>Mulighet for utenlandsopphold i 4. år</a:t>
            </a:r>
          </a:p>
          <a:p>
            <a:pPr lvl="1"/>
            <a:r>
              <a:rPr lang="nb-NO" sz="1400" dirty="0"/>
              <a:t>Eks. Lisboa, Newcastle, Milano</a:t>
            </a:r>
          </a:p>
          <a:p>
            <a:pPr marL="457200" lvl="1" indent="0">
              <a:buNone/>
            </a:pPr>
            <a:endParaRPr lang="nb-NO" sz="1400" dirty="0"/>
          </a:p>
          <a:p>
            <a:pPr lvl="1"/>
            <a:endParaRPr lang="nb-NO" sz="1400" dirty="0"/>
          </a:p>
          <a:p>
            <a:endParaRPr lang="nb-NO" sz="1800" dirty="0"/>
          </a:p>
        </p:txBody>
      </p:sp>
      <p:pic>
        <p:nvPicPr>
          <p:cNvPr id="1026" name="Picture 2" descr="Studenter på ekskursjon og student i laboratoriet. Foto: Geir Mogen/NTNU">
            <a:extLst>
              <a:ext uri="{FF2B5EF4-FFF2-40B4-BE49-F238E27FC236}">
                <a16:creationId xmlns:a16="http://schemas.microsoft.com/office/drawing/2014/main" id="{7327D250-44BB-43D6-B944-841C1B817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43928" y="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er på ekskursjon og student i laboratoriet. Foto: Geir Mogen/NTNU">
            <a:extLst>
              <a:ext uri="{FF2B5EF4-FFF2-40B4-BE49-F238E27FC236}">
                <a16:creationId xmlns:a16="http://schemas.microsoft.com/office/drawing/2014/main" id="{FA145288-1BA3-4DEA-8037-E35FDF175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7"/>
          <a:stretch/>
        </p:blipFill>
        <p:spPr bwMode="auto">
          <a:xfrm>
            <a:off x="6543928" y="2571750"/>
            <a:ext cx="2600072" cy="26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33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Skjermfremvisning (16:9)</PresentationFormat>
  <Paragraphs>102</Paragraphs>
  <Slides>17</Slides>
  <Notes>11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NTNU-DIN NTNU-DIN-Regular</vt:lpstr>
      <vt:lpstr>Open Sans</vt:lpstr>
      <vt:lpstr>Office-tema</vt:lpstr>
      <vt:lpstr>Tekniske Geofag</vt:lpstr>
      <vt:lpstr>PowerPoint-presentasjon</vt:lpstr>
      <vt:lpstr>Studiets Oppbygning</vt:lpstr>
      <vt:lpstr>Ingeniør- og miljøgeologi</vt:lpstr>
      <vt:lpstr>Ingeniør- og miljøgeologi</vt:lpstr>
      <vt:lpstr>4. år: Ingeniør- og miljøgeologi</vt:lpstr>
      <vt:lpstr>Mineralproduksjon og teknisk ressursgeologi</vt:lpstr>
      <vt:lpstr>PowerPoint-presentasjon</vt:lpstr>
      <vt:lpstr>Studiemiljø</vt:lpstr>
      <vt:lpstr>Arbeidsmuligheter</vt:lpstr>
      <vt:lpstr>Arbeidsmuligheter: Ingeniør- og miljøgeologi</vt:lpstr>
      <vt:lpstr>Arbeidsmuligheter: Mineralproduksjon og teknisk ressursgeologi</vt:lpstr>
      <vt:lpstr>Felt/turer</vt:lpstr>
      <vt:lpstr>Studer tekniske geofag og geologi | NTNU - YouTube</vt:lpstr>
      <vt:lpstr>PowerPoint-presentasjon</vt:lpstr>
      <vt:lpstr>Andre studier ved IGP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Henrik Eilert Aas</cp:lastModifiedBy>
  <cp:revision>227</cp:revision>
  <dcterms:created xsi:type="dcterms:W3CDTF">2013-06-10T16:56:09Z</dcterms:created>
  <dcterms:modified xsi:type="dcterms:W3CDTF">2022-03-28T13:41:52Z</dcterms:modified>
</cp:coreProperties>
</file>